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4" Type="http://schemas.openxmlformats.org/officeDocument/2006/relationships/viewProps" Target="viewProps.xml" /><Relationship Id="rId1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6" Type="http://schemas.openxmlformats.org/officeDocument/2006/relationships/tableStyles" Target="tableStyles.xml" /><Relationship Id="rId1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Региональный портал сопровождения подготовки к ОГЭ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Цифровой контур раннего выявления рисков и адресной поддержки школ</a:t>
            </a:r>
          </a:p>
          <a:p>
            <a:pPr lvl="0"/>
            <a:r>
              <a:rPr/>
              <a:t>Единая точка управления подготовкой</a:t>
            </a:r>
          </a:p>
          <a:p>
            <a:pPr lvl="0"/>
            <a:r>
              <a:rPr/>
              <a:t>Ежемесячный цикл мониторинга</a:t>
            </a:r>
          </a:p>
          <a:p>
            <a:pPr lvl="0"/>
            <a:r>
              <a:rPr/>
              <a:t>Без новой бюрократии для школ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Первые результаты - через 3-4 месяца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Предпроект: 2-3 недели</a:t>
            </a:r>
          </a:p>
          <a:p>
            <a:pPr lvl="0"/>
            <a:r>
              <a:rPr/>
              <a:t>Проектирование: 3-4 недели</a:t>
            </a:r>
          </a:p>
          <a:p>
            <a:pPr lvl="0"/>
            <a:r>
              <a:rPr/>
              <a:t>Разработка MVP: 6-8 недель</a:t>
            </a:r>
          </a:p>
          <a:p>
            <a:pPr lvl="0"/>
            <a:r>
              <a:rPr/>
              <a:t>Пилот: 6-8 недель</a:t>
            </a:r>
          </a:p>
          <a:p>
            <a:pPr lvl="0"/>
            <a:r>
              <a:rPr/>
              <a:t>Масштабирование: 5-7 месяцев от старта проекта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Что нужно утвердить сейчас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Раннее выявление рисков подготовки</a:t>
            </a:r>
          </a:p>
          <a:p>
            <a:pPr lvl="0"/>
            <a:r>
              <a:rPr/>
              <a:t>Понятный список действий для муниципалитета</a:t>
            </a:r>
          </a:p>
          <a:p>
            <a:pPr lvl="0"/>
            <a:r>
              <a:rPr/>
              <a:t>Адресную помощь школам вместо сплошных запросов</a:t>
            </a:r>
          </a:p>
          <a:p>
            <a:pPr lvl="0"/>
            <a:r>
              <a:rPr/>
              <a:t>Контроль эффекта мер сопровождения по следующему циклу</a:t>
            </a:r>
          </a:p>
          <a:p>
            <a:pPr lvl="0"/>
            <a:r>
              <a:rPr/>
              <a:t>Управление качеством данных, а не работа вслепую</a:t>
            </a:r>
          </a:p>
          <a:p>
            <a:pPr lvl="0"/>
            <a:r>
              <a:rPr/>
              <a:t>Утвердить модель проекта как портал сопровождения, а не отчетную витрину</a:t>
            </a:r>
          </a:p>
          <a:p>
            <a:pPr lvl="0"/>
            <a:r>
              <a:rPr/>
              <a:t>Согласовать пилотный контур школ и муниципалитетов</a:t>
            </a:r>
          </a:p>
          <a:p>
            <a:pPr lvl="0"/>
            <a:r>
              <a:rPr/>
              <a:t>Дать старт предпроекту и аудиту интеграций</a:t>
            </a:r>
          </a:p>
          <a:p>
            <a:pPr lvl="0" indent="0" marL="0">
              <a:buNone/>
            </a:pPr>
            <a:r>
              <a:rPr/>
              <a:t>Итог: контроль качества подготовки к ОГЭ без новой бюрократии для школ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Сегодня данные есть, управляемости нет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Данные о подготовке разрознены по разным системам</a:t>
            </a:r>
          </a:p>
          <a:p>
            <a:pPr lvl="0"/>
            <a:r>
              <a:rPr/>
              <a:t>Риски обнаруживаются поздно, когда окно вмешательства сужается</a:t>
            </a:r>
          </a:p>
          <a:p>
            <a:pPr lvl="0"/>
            <a:r>
              <a:rPr/>
              <a:t>Муниципалитет и школа получают разноформатные запросы</a:t>
            </a:r>
          </a:p>
          <a:p>
            <a:pPr lvl="0"/>
            <a:r>
              <a:rPr/>
              <a:t>Помощь часто приходит после ухудшения, а не до него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Предлагаем не витрину, а сервис сопровождения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Система автоматически собирает данные из действующих источников</a:t>
            </a:r>
          </a:p>
          <a:p>
            <a:pPr lvl="0"/>
            <a:r>
              <a:rPr/>
              <a:t>Раз в месяц проводится короткий цифровой срез</a:t>
            </a:r>
          </a:p>
          <a:p>
            <a:pPr lvl="0"/>
            <a:r>
              <a:rPr/>
              <a:t>Портал рассчитывает итоговый индекс готовности</a:t>
            </a:r>
          </a:p>
          <a:p>
            <a:pPr lvl="0"/>
            <a:r>
              <a:rPr/>
              <a:t>Риск сразу связывается с мерой сопровождения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Один месяц - один управленческий цикл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-342900" marL="342900">
              <a:buAutoNum type="arabicPeriod"/>
            </a:pPr>
            <a:r>
              <a:rPr/>
              <a:t>Автосбор данных из ЭЖ/ЭД, платформы заданий и диагностики</a:t>
            </a:r>
          </a:p>
          <a:p>
            <a:pPr lvl="0" indent="-342900" marL="342900">
              <a:buAutoNum type="arabicPeriod"/>
            </a:pPr>
            <a:r>
              <a:rPr/>
              <a:t>Короткий месячный срез в школе</a:t>
            </a:r>
          </a:p>
          <a:p>
            <a:pPr lvl="0" indent="-342900" marL="342900">
              <a:buAutoNum type="arabicPeriod"/>
            </a:pPr>
            <a:r>
              <a:rPr/>
              <a:t>Расчет ключевых показателей и итогового индекса</a:t>
            </a:r>
          </a:p>
          <a:p>
            <a:pPr lvl="0" indent="-342900" marL="342900">
              <a:buAutoNum type="arabicPeriod"/>
            </a:pPr>
            <a:r>
              <a:rPr/>
              <a:t>Выявление школ, классов и учеников риска</a:t>
            </a:r>
          </a:p>
          <a:p>
            <a:pPr lvl="0" indent="-342900" marL="342900">
              <a:buAutoNum type="arabicPeriod"/>
            </a:pPr>
            <a:r>
              <a:rPr/>
              <a:t>Назначение меры сопровождения</a:t>
            </a:r>
          </a:p>
          <a:p>
            <a:pPr lvl="0" indent="-342900" marL="342900">
              <a:buAutoNum type="arabicPeriod"/>
            </a:pPr>
            <a:r>
              <a:rPr/>
              <a:t>Контроль эффекта в следующем месяце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У каждого уровня свой простой экран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Регион: карта муниципалитетов, зоны риска, охват, динамика</a:t>
            </a:r>
          </a:p>
          <a:p>
            <a:pPr lvl="0"/>
            <a:r>
              <a:rPr/>
              <a:t>Муниципалитет: список школ риска и статус сопровождения</a:t>
            </a:r>
          </a:p>
          <a:p>
            <a:pPr lvl="0"/>
            <a:r>
              <a:rPr/>
              <a:t>Школа: проблемные классы, слабые темы, регулярность</a:t>
            </a:r>
          </a:p>
          <a:p>
            <a:pPr lvl="0"/>
            <a:r>
              <a:rPr/>
              <a:t>Методист: адресные дефициты и принятые меры</a:t>
            </a:r>
          </a:p>
          <a:p>
            <a:pPr lvl="0"/>
            <a:r>
              <a:rPr/>
              <a:t>Школьный координатор: качество данных и статус цикла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Всего 4 сигнала и 1 итоговый индекс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Результат месячного среза</a:t>
            </a:r>
          </a:p>
          <a:p>
            <a:pPr lvl="0"/>
            <a:r>
              <a:rPr/>
              <a:t>Закрытие слабых тем</a:t>
            </a:r>
          </a:p>
          <a:p>
            <a:pPr lvl="0"/>
            <a:r>
              <a:rPr/>
              <a:t>Регулярность подготовки</a:t>
            </a:r>
          </a:p>
          <a:p>
            <a:pPr lvl="0"/>
            <a:r>
              <a:rPr/>
              <a:t>Достоверность данных</a:t>
            </a:r>
          </a:p>
          <a:p>
            <a:pPr lvl="0"/>
            <a:r>
              <a:rPr/>
              <a:t>G = 0.4T + 0.25D + 0.2R + 0.15V</a:t>
            </a:r>
          </a:p>
          <a:p>
            <a:pPr lvl="0" indent="0" marL="0">
              <a:buNone/>
            </a:pPr>
            <a:r>
              <a:rPr/>
              <a:t>Прозрачные формулы снижают конфликты вокруг показателей и помогают работать с реальными рисками.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Первая очередь узкая, но рабочая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Кабинет региона</a:t>
            </a:r>
          </a:p>
          <a:p>
            <a:pPr lvl="0"/>
            <a:r>
              <a:rPr/>
              <a:t>Кабинет муниципалитета</a:t>
            </a:r>
          </a:p>
          <a:p>
            <a:pPr lvl="0"/>
            <a:r>
              <a:rPr/>
              <a:t>Кабинет школы и карточка класса</a:t>
            </a:r>
          </a:p>
          <a:p>
            <a:pPr lvl="0"/>
            <a:r>
              <a:rPr/>
              <a:t>Модуль месячной диагностики</a:t>
            </a:r>
          </a:p>
          <a:p>
            <a:pPr lvl="0"/>
            <a:r>
              <a:rPr/>
              <a:t>Тепловая карта рисков</a:t>
            </a:r>
          </a:p>
          <a:p>
            <a:pPr lvl="0"/>
            <a:r>
              <a:rPr/>
              <a:t>Статус сопровождения</a:t>
            </a:r>
          </a:p>
          <a:p>
            <a:pPr lvl="0"/>
            <a:r>
              <a:rPr/>
              <a:t>Экран качества данных</a:t>
            </a:r>
          </a:p>
          <a:p>
            <a:pPr lvl="0"/>
            <a:r>
              <a:rPr/>
              <a:t>Базовые выгрузки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От источников данных к управленческому действию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Источники -&gt; Интеграционный слой -&gt; Витрина данных -&gt; Аналитический модуль -&gt; Портал -&gt; Меры сопровождения</a:t>
            </a:r>
          </a:p>
          <a:p>
            <a:pPr lvl="0"/>
            <a:r>
              <a:rPr/>
              <a:t>Автоматический сбор без ручных сводов</a:t>
            </a:r>
          </a:p>
          <a:p>
            <a:pPr lvl="0"/>
            <a:r>
              <a:rPr/>
              <a:t>Единая база для месячных срезов и истории</a:t>
            </a:r>
          </a:p>
          <a:p>
            <a:pPr lvl="0"/>
            <a:r>
              <a:rPr/>
              <a:t>Аналитика превращает сырые данные в понятные сигналы</a:t>
            </a:r>
          </a:p>
          <a:p>
            <a:pPr lvl="0"/>
            <a:r>
              <a:rPr/>
              <a:t>Сопровождение связывает риск с конкретным действием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Начинаем с контролируемого пилота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10-20 школ</a:t>
            </a:r>
          </a:p>
          <a:p>
            <a:pPr lvl="0"/>
            <a:r>
              <a:rPr/>
              <a:t>2-3 муниципалитета</a:t>
            </a:r>
          </a:p>
          <a:p>
            <a:pPr lvl="0"/>
            <a:r>
              <a:rPr/>
              <a:t>Не менее двух месячных циклов</a:t>
            </a:r>
          </a:p>
          <a:p>
            <a:pPr lvl="0"/>
            <a:r>
              <a:rPr/>
              <a:t>Один согласованный предметный контур на старте</a:t>
            </a:r>
          </a:p>
          <a:p>
            <a:pPr lvl="0"/>
            <a:r>
              <a:rPr/>
              <a:t>Без дополнительной ежемесячной отчетности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2026-03-14T17:29:13Z</dcterms:created>
  <dcterms:modified xsi:type="dcterms:W3CDTF">2026-03-14T17:29:13Z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